
<file path=[Content_Types].xml><?xml version="1.0" encoding="utf-8"?>
<Types xmlns="http://schemas.openxmlformats.org/package/2006/content-types">
  <Default Extension="fntdata" ContentType="application/x-fontdata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302" r:id="rId3"/>
    <p:sldId id="257" r:id="rId4"/>
    <p:sldId id="300" r:id="rId5"/>
    <p:sldId id="301" r:id="rId6"/>
    <p:sldId id="258" r:id="rId7"/>
    <p:sldId id="259" r:id="rId8"/>
    <p:sldId id="296" r:id="rId9"/>
    <p:sldId id="298" r:id="rId10"/>
    <p:sldId id="260" r:id="rId11"/>
    <p:sldId id="261" r:id="rId12"/>
  </p:sldIdLst>
  <p:sldSz cx="9144000" cy="6858000" type="screen4x3"/>
  <p:notesSz cx="7315200" cy="9601200"/>
  <p:embeddedFontLst>
    <p:embeddedFont>
      <p:font typeface="Arimo" panose="020B0604020202020204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Montserrat" panose="000005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3" roundtripDataSignature="AMtx7mj3ZLvO33oq78s+YwLT1n/iDoW9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78504" autoAdjust="0"/>
  </p:normalViewPr>
  <p:slideViewPr>
    <p:cSldViewPr snapToGrid="0">
      <p:cViewPr varScale="1">
        <p:scale>
          <a:sx n="101" d="100"/>
          <a:sy n="101" d="100"/>
        </p:scale>
        <p:origin x="1908" y="6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573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3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5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143587" y="0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&lt;break time="1s" /&gt;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Hello everyone, and welcome to our session!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this session, we will dive deeper into one of the more advanced concepts of S-Q-L.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particular, we will focus on subqueries and variables, which can enable very advanced data analysis to be performed on our data. </a:t>
            </a:r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2c30a3ea2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g12c30a3ea24_0_20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00" cy="3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So, the approach of computing first the national average price and then pasting the value in the query that calculates city averages works.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However, it requires copying and pasting the national average price from one query to another, which is not only error-prone but also makes our queries static: We need to update the average national price every time it changes.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avoid this issue, we can directly use the first query, which calculates the national average, as part of a larger query.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&lt;break time="0.5s" /&gt;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 to achieve that?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take the query that calculates the national average, put it in parentheses, and then we can reuse the outcome as part of a larger query.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 we get: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SELECT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City, Average (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market_price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AS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Average_price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FROM transactions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GROUP BY city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HAVING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Average_price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greater than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now, instead of having the numeric value, we write instead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Parenthesis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SELECT AVG(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market_price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FROM transactions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Close parenthesis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&lt;break time="0.5s" /&gt;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That's it!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Now, the new query works without copy-pasting and will always be up to date.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that's the main advantage of subqueries in SQL.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can compose complex queries by building on the results of previous queries.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Building step-by-step, you easily write queries that would have been hard or impossible without subqueries.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Next, let’s examine one small trick to make our query even more readable.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e52e12d1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g12e52e12d1a_0_0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00" cy="3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look at the query we just wrote, it becomes harder to read.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example, we need to understand what the subquery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(select average(price) from Transactions)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calculates, to understand what the inequality in the HAVING clause is filtering for.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&lt;break time="0.5s" /&gt;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So, what can we do?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&lt;break time="0.5s" /&gt;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Instead of writing increasingly complex queries, we break down the calculation into components.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this case, instead of having an “</a:t>
            </a:r>
            <a:r>
              <a:rPr lang="en-US" dirty="0" err="1"/>
              <a:t>inlined</a:t>
            </a:r>
            <a:r>
              <a:rPr lang="en-US" dirty="0"/>
              <a:t> subquery” to calculate the national average, we can use variables and store the outcome of the query in a variable.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our case, we would write something like: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then we write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@national_average = (select average(price) from Transactions);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SET statement creates a variable called @national_average that stores the value $550122.52, the query output.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Next, we can rewrite our query as follows: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SELECT city, Average (</a:t>
            </a:r>
            <a:r>
              <a:rPr lang="en-US" dirty="0" err="1"/>
              <a:t>market_price</a:t>
            </a:r>
            <a:r>
              <a:rPr lang="en-US" dirty="0"/>
              <a:t>)  AS </a:t>
            </a:r>
            <a:r>
              <a:rPr lang="en-US" dirty="0" err="1"/>
              <a:t>average_price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FROM transactions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GROUP BY city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HAVING </a:t>
            </a:r>
            <a:r>
              <a:rPr lang="en-US" dirty="0" err="1"/>
              <a:t>average_price</a:t>
            </a:r>
            <a:r>
              <a:rPr lang="en-US" dirty="0"/>
              <a:t> greater than </a:t>
            </a:r>
            <a:r>
              <a:rPr lang="en-US" dirty="0" err="1"/>
              <a:t>national_average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&lt;break time="0.5s" /&gt;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This, makes our query more readable than the initial query with the “</a:t>
            </a:r>
            <a:r>
              <a:rPr lang="en-US" dirty="0" err="1"/>
              <a:t>inlined</a:t>
            </a:r>
            <a:r>
              <a:rPr lang="en-US" dirty="0"/>
              <a:t>” subquery.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general, using variables can improve the clarity of your code by giving meaningful names to intermediate results.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&lt;break time="2s" /&gt;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hope you see how subqueries can allow us to write more complex queries by creating and storing intermediate results.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&lt;break time="1s" /&gt;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Next, ... we will continue with more examples of subqueries.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&lt;break time="1s" /&gt;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Until then… Play around, and, practice!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See you next time!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2c30a3ea2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2c30a3ea24_0_4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00" cy="3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Subqueries and variables allow us to reuse the results from one query and use them as part of another.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Subqueries are a powerful tool that can help us extract meaningful insights and make more informed decisions based on our data.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So, get ready to expand your SQL knowledge and learn how to use subqueries effectively in your data analysis.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Let's get started!</a:t>
            </a:r>
          </a:p>
        </p:txBody>
      </p:sp>
    </p:spTree>
    <p:extLst>
      <p:ext uri="{BB962C8B-B14F-4D97-AF65-F5344CB8AC3E}">
        <p14:creationId xmlns:p14="http://schemas.microsoft.com/office/powerpoint/2010/main" val="3593383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will start with the simplest type of subqueries: Those that calculate a single value.</a:t>
            </a: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2c30a3ea2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2c30a3ea24_0_4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00" cy="3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Let's start with a motivating example. (Incidentally, this was an interview question at Zillow.)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question is: </a:t>
            </a:r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 all cities and the average price of the houses for all cities where the average home price is above the national average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02931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2c30a3ea2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2c30a3ea24_0_4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00" cy="3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 this example, we'll use a toy database called Zillow, which contains information on 100 house transactions in different cities. 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It contains only one table called “transactions,” with five columns: id, state, city,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street_address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and market price. 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0492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2c30a3ea2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2c30a3ea24_0_4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00" cy="3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Now, before answering the question directly, let’s try to build slowly towards our goal. 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/>
              <a:cs typeface="Calibri"/>
              <a:sym typeface="Calibri"/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/>
                <a:cs typeface="Calibri"/>
                <a:sym typeface="Calibri"/>
              </a:rPr>
              <a:t>Let’s define the following, intermediate tasks.</a:t>
            </a:r>
            <a:endParaRPr lang="en-US"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First, we want to calculate the national average price across all houses in the database. 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Then, we want to calculate the average price for each city, and limit the results to cities with an average price that exceeds a threshold.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Finally, we want to identify which cities have an average price higher than the national average. 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2c30a3ea2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g12c30a3ea24_0_12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00" cy="3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Let's write some SQL to get started.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Remember our end-goal: Identify which cities have an average price higher than the national average price.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We'll use a simple aggregation query to calculate the national average market price first: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SELECT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&lt;break time="0.5s" /&gt;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average (</a:t>
            </a:r>
            <a:r>
              <a:rPr lang="en-US" dirty="0" err="1"/>
              <a:t>market_price</a:t>
            </a:r>
            <a:r>
              <a:rPr lang="en-US" dirty="0"/>
              <a:t>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&lt;break time="0.5s" /&gt;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FROM transactions;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result is 550 thousand 122 dollars  and 52 cents.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2c30a3ea2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g12c30a3ea24_0_12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00" cy="3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Next! &lt;break time="0.25s" /&gt;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want to calculate the average market price for each city.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We'll use a simple aggregation "GROUP BY" query to break down the results by city.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So, we take the existing query: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SELECT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average (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market_price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FROM transactions;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Then, we add a GROUP BY clause, to break down the calculation of the averages.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SELECT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&lt;break time="0.5s" /&gt;  city,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Average (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market_price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AS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Average_price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FROM transactions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&lt;break time="0.5s" /&gt;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GROUP BY city;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result shows us the average price for each of the ten cities in the database.</a:t>
            </a:r>
          </a:p>
        </p:txBody>
      </p:sp>
    </p:spTree>
    <p:extLst>
      <p:ext uri="{BB962C8B-B14F-4D97-AF65-F5344CB8AC3E}">
        <p14:creationId xmlns:p14="http://schemas.microsoft.com/office/powerpoint/2010/main" val="4185179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2c30a3ea2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g12c30a3ea24_0_12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00" cy="3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Now that we have the average price for each city, we want to identify which cities have an average price higher than the national average.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Remember, from our first query, we know that the national average price is $550,122.52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So, we'll use a "HAVING" clause to filter the results and identify the three cities that meet this criterion: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SELECT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City, Average (</a:t>
            </a:r>
            <a:r>
              <a:rPr lang="en-US" dirty="0" err="1"/>
              <a:t>market_price</a:t>
            </a:r>
            <a:r>
              <a:rPr lang="en-US" dirty="0"/>
              <a:t>) AS </a:t>
            </a:r>
            <a:r>
              <a:rPr lang="en-US" dirty="0" err="1"/>
              <a:t>Average_price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FROM transactions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GROUP BY city;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we add the HAVING clause: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HAVING </a:t>
            </a:r>
            <a:r>
              <a:rPr lang="en-US" dirty="0" err="1"/>
              <a:t>Average_price</a:t>
            </a:r>
            <a:r>
              <a:rPr lang="en-US" dirty="0"/>
              <a:t> greater than 550 thousand 122 dollars and 52 cents.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So, the three cities that have a city-wide average price higher than the national average price are: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San Francisco,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Santa Clara, and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Mountain View.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88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mo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3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2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mo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2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32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3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3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3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4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4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2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6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mo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6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2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7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2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8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8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28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28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2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1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mo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1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31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3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mo"/>
              <a:buNone/>
              <a:defRPr sz="4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p3"/><Relationship Id="rId2" Type="http://schemas.microsoft.com/office/2007/relationships/media" Target="../media/media2.mp3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p3"/><Relationship Id="rId2" Type="http://schemas.microsoft.com/office/2007/relationships/media" Target="../media/media4.mp3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5.mp3"/><Relationship Id="rId7" Type="http://schemas.openxmlformats.org/officeDocument/2006/relationships/image" Target="../media/image3.png"/><Relationship Id="rId2" Type="http://schemas.microsoft.com/office/2007/relationships/media" Target="../media/media5.mp3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p3"/><Relationship Id="rId7" Type="http://schemas.openxmlformats.org/officeDocument/2006/relationships/image" Target="../media/image1.png"/><Relationship Id="rId2" Type="http://schemas.microsoft.com/office/2007/relationships/media" Target="../media/media6.mp3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p3"/><Relationship Id="rId7" Type="http://schemas.openxmlformats.org/officeDocument/2006/relationships/image" Target="../media/image1.png"/><Relationship Id="rId2" Type="http://schemas.microsoft.com/office/2007/relationships/media" Target="../media/media7.mp3"/><Relationship Id="rId1" Type="http://schemas.openxmlformats.org/officeDocument/2006/relationships/tags" Target="../tags/tag5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1" y="1122362"/>
            <a:ext cx="9144000" cy="4391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mo"/>
              <a:buNone/>
            </a:pPr>
            <a:r>
              <a:rPr lang="en-US" sz="5300" b="1" dirty="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SQL</a:t>
            </a:r>
            <a:br>
              <a:rPr lang="en-US" sz="5300" b="1" dirty="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4800" b="1" dirty="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Subqueries and Variables</a:t>
            </a:r>
            <a:br>
              <a:rPr lang="en-US" sz="5300" b="1" dirty="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5300" b="1" dirty="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2200" i="1" dirty="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or, how to reuse results and query the results of other queries</a:t>
            </a:r>
            <a:br>
              <a:rPr lang="en-US" sz="2200" i="1" dirty="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5300" i="1" dirty="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ElevenLabs_2023-10-19T16_36_55_Michael_pre_s50_sb75_m1">
            <a:hlinkClick r:id="" action="ppaction://media"/>
            <a:extLst>
              <a:ext uri="{FF2B5EF4-FFF2-40B4-BE49-F238E27FC236}">
                <a16:creationId xmlns:a16="http://schemas.microsoft.com/office/drawing/2014/main" id="{AB4A9802-A360-E560-B9B9-42A9ECED5F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78398" y="73831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82" objId="7"/>
        <p14:stopEvt time="19010" objId="7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2c30a3ea24_0_20"/>
          <p:cNvSpPr/>
          <p:nvPr/>
        </p:nvSpPr>
        <p:spPr>
          <a:xfrm>
            <a:off x="386308" y="147496"/>
            <a:ext cx="7757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Need for Subqueries</a:t>
            </a:r>
            <a:endParaRPr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" name="Google Shape;114;g12c30a3ea24_0_20"/>
          <p:cNvSpPr/>
          <p:nvPr/>
        </p:nvSpPr>
        <p:spPr>
          <a:xfrm>
            <a:off x="469900" y="1282700"/>
            <a:ext cx="820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15" name="Google Shape;115;g12c30a3ea24_0_20"/>
          <p:cNvSpPr txBox="1"/>
          <p:nvPr/>
        </p:nvSpPr>
        <p:spPr>
          <a:xfrm>
            <a:off x="183175" y="900650"/>
            <a:ext cx="8724300" cy="53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 the national average sale price across all houses in the database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US" sz="1800" b="1" dirty="0">
                <a:solidFill>
                  <a:srgbClr val="57068C"/>
                </a:solidFill>
                <a:latin typeface="Calibri"/>
                <a:ea typeface="Calibri"/>
                <a:cs typeface="Calibri"/>
                <a:sym typeface="Calibri"/>
              </a:rPr>
              <a:t>SELECT AVG(</a:t>
            </a:r>
            <a:r>
              <a:rPr lang="en-US" sz="1800" b="1" dirty="0" err="1">
                <a:solidFill>
                  <a:srgbClr val="57068C"/>
                </a:solidFill>
                <a:latin typeface="Calibri"/>
                <a:ea typeface="Calibri"/>
                <a:cs typeface="Calibri"/>
                <a:sym typeface="Calibri"/>
              </a:rPr>
              <a:t>mkt_price</a:t>
            </a:r>
            <a:r>
              <a:rPr lang="en-US" sz="1800" b="1" dirty="0">
                <a:solidFill>
                  <a:srgbClr val="57068C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br>
              <a:rPr lang="en-US" sz="1800" b="1" dirty="0">
                <a:solidFill>
                  <a:srgbClr val="57068C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dirty="0">
                <a:solidFill>
                  <a:srgbClr val="57068C"/>
                </a:solidFill>
                <a:latin typeface="Calibri"/>
                <a:ea typeface="Calibri"/>
                <a:cs typeface="Calibri"/>
                <a:sym typeface="Calibri"/>
              </a:rPr>
              <a:t>FROM transactions</a:t>
            </a:r>
            <a:b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 all cities and the average price of the houses for all cities where the average home price is above $550,122.52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1800"/>
              <a:buFont typeface="Calibri"/>
              <a:buChar char="○"/>
            </a:pPr>
            <a:r>
              <a:rPr lang="en-US" sz="1800" b="1" dirty="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rPr>
              <a:t>SELECT city, AVG(</a:t>
            </a:r>
            <a:r>
              <a:rPr lang="en-US" sz="1800" b="1" dirty="0" err="1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rPr>
              <a:t>mkt_price</a:t>
            </a:r>
            <a:r>
              <a:rPr lang="en-US" sz="1800" b="1" dirty="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rPr>
              <a:t>) AS </a:t>
            </a:r>
            <a:r>
              <a:rPr lang="en-US" sz="1800" b="1" dirty="0" err="1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rPr>
              <a:t>avg_price</a:t>
            </a:r>
            <a:endParaRPr sz="1800" b="1" dirty="0">
              <a:solidFill>
                <a:srgbClr val="A61C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rPr>
              <a:t>FROM transactions</a:t>
            </a:r>
            <a:endParaRPr sz="1800" b="1" dirty="0">
              <a:solidFill>
                <a:srgbClr val="A61C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rPr>
              <a:t>GROUP BY city</a:t>
            </a:r>
            <a:br>
              <a:rPr lang="en-US" sz="1800" b="1" dirty="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dirty="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rPr>
              <a:t>HAVING AVG(</a:t>
            </a:r>
            <a:r>
              <a:rPr lang="en-US" sz="1800" b="1" dirty="0" err="1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rPr>
              <a:t>mkt_price</a:t>
            </a:r>
            <a:r>
              <a:rPr lang="en-US" sz="1800" b="1" dirty="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rPr>
              <a:t>) &gt; </a:t>
            </a:r>
            <a:r>
              <a:rPr lang="en-US" sz="1800" b="1" dirty="0">
                <a:solidFill>
                  <a:srgbClr val="57068C"/>
                </a:solidFill>
                <a:latin typeface="Calibri"/>
                <a:ea typeface="Calibri"/>
                <a:cs typeface="Calibri"/>
                <a:sym typeface="Calibri"/>
              </a:rPr>
              <a:t>550122.52</a:t>
            </a:r>
            <a:endParaRPr sz="1800" b="1" dirty="0">
              <a:solidFill>
                <a:srgbClr val="57068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 all cities and the average price of the houses for all cities where the average home price is above the national average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1800"/>
              <a:buFont typeface="Calibri"/>
              <a:buChar char="○"/>
            </a:pPr>
            <a:r>
              <a:rPr lang="en-US" sz="1800" b="1" dirty="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rPr>
              <a:t>SELECT city, AVG(</a:t>
            </a:r>
            <a:r>
              <a:rPr lang="en-US" sz="1800" b="1" dirty="0" err="1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rPr>
              <a:t>mkt_price</a:t>
            </a:r>
            <a:r>
              <a:rPr lang="en-US" sz="1800" b="1" dirty="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rPr>
              <a:t>) AS </a:t>
            </a:r>
            <a:r>
              <a:rPr lang="en-US" sz="1800" b="1" dirty="0" err="1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rPr>
              <a:t>avg_price</a:t>
            </a:r>
            <a:endParaRPr sz="1800" b="1" dirty="0">
              <a:solidFill>
                <a:srgbClr val="A61C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rPr>
              <a:t>FROM transactions</a:t>
            </a:r>
            <a:endParaRPr sz="1800" b="1" dirty="0">
              <a:solidFill>
                <a:srgbClr val="A61C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rPr>
              <a:t>GROUP BY city</a:t>
            </a:r>
            <a:br>
              <a:rPr lang="en-US" sz="1800" b="1" dirty="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dirty="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rPr>
              <a:t>HAVING AVG(</a:t>
            </a:r>
            <a:r>
              <a:rPr lang="en-US" sz="1800" b="1" dirty="0" err="1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rPr>
              <a:t>mkt_price</a:t>
            </a:r>
            <a:r>
              <a:rPr lang="en-US" sz="1800" b="1" dirty="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en-US" sz="1800" dirty="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lang="en-US" sz="1800" b="1" dirty="0">
                <a:solidFill>
                  <a:srgbClr val="57068C"/>
                </a:solidFill>
                <a:latin typeface="Calibri"/>
                <a:ea typeface="Calibri"/>
                <a:cs typeface="Calibri"/>
                <a:sym typeface="Calibri"/>
              </a:rPr>
              <a:t>(SELECT AVG(</a:t>
            </a:r>
            <a:r>
              <a:rPr lang="en-US" sz="1800" b="1" dirty="0" err="1">
                <a:solidFill>
                  <a:srgbClr val="57068C"/>
                </a:solidFill>
                <a:latin typeface="Calibri"/>
                <a:ea typeface="Calibri"/>
                <a:cs typeface="Calibri"/>
                <a:sym typeface="Calibri"/>
              </a:rPr>
              <a:t>mkt_price</a:t>
            </a:r>
            <a:r>
              <a:rPr lang="en-US" sz="1800" b="1" dirty="0">
                <a:solidFill>
                  <a:srgbClr val="57068C"/>
                </a:solidFill>
                <a:latin typeface="Calibri"/>
                <a:ea typeface="Calibri"/>
                <a:cs typeface="Calibri"/>
                <a:sym typeface="Calibri"/>
              </a:rPr>
              <a:t>) FROM transactions)</a:t>
            </a:r>
            <a:endParaRPr sz="1800" b="1" dirty="0">
              <a:solidFill>
                <a:srgbClr val="57068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ElevenLabs_2023-10-18T18_19_06_Michael_pre_s50_sb75_m1">
            <a:hlinkClick r:id="" action="ppaction://media"/>
            <a:extLst>
              <a:ext uri="{FF2B5EF4-FFF2-40B4-BE49-F238E27FC236}">
                <a16:creationId xmlns:a16="http://schemas.microsoft.com/office/drawing/2014/main" id="{D3DCD42B-1870-B0E3-C85D-86F54B9620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86119" y="69093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e52e12d1a_0_0"/>
          <p:cNvSpPr/>
          <p:nvPr/>
        </p:nvSpPr>
        <p:spPr>
          <a:xfrm>
            <a:off x="386308" y="147496"/>
            <a:ext cx="7757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Alternative with Variables</a:t>
            </a:r>
            <a:endParaRPr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Google Shape;121;g12e52e12d1a_0_0"/>
          <p:cNvSpPr/>
          <p:nvPr/>
        </p:nvSpPr>
        <p:spPr>
          <a:xfrm>
            <a:off x="469900" y="1282700"/>
            <a:ext cx="820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22" name="Google Shape;122;g12e52e12d1a_0_0"/>
          <p:cNvSpPr txBox="1"/>
          <p:nvPr/>
        </p:nvSpPr>
        <p:spPr>
          <a:xfrm>
            <a:off x="183175" y="900650"/>
            <a:ext cx="8724300" cy="507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Query starts becoming harder to read</a:t>
            </a:r>
          </a:p>
          <a:p>
            <a:pPr marL="571500" lvl="1" algn="l" rtl="0"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1800"/>
            </a:pPr>
            <a:r>
              <a:rPr lang="en-US" sz="1800" b="1" dirty="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1800" dirty="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rPr>
              <a:t>SELECT city, AVG(</a:t>
            </a:r>
            <a:r>
              <a:rPr lang="en-US" sz="1800" dirty="0" err="1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rPr>
              <a:t>mkt_price</a:t>
            </a:r>
            <a:r>
              <a:rPr lang="en-US" sz="1800" dirty="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rPr>
              <a:t>) AS </a:t>
            </a:r>
            <a:r>
              <a:rPr lang="en-US" sz="1800" dirty="0" err="1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rPr>
              <a:t>avg_price</a:t>
            </a:r>
            <a:endParaRPr lang="en-US" sz="1800" dirty="0">
              <a:solidFill>
                <a:srgbClr val="A61C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rPr>
              <a:t>FROM transactions</a:t>
            </a: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rPr>
              <a:t>GROUP BY city</a:t>
            </a:r>
            <a:br>
              <a:rPr lang="en-US" sz="1800" b="1" dirty="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dirty="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rPr>
              <a:t>HAVING AVG(</a:t>
            </a:r>
            <a:r>
              <a:rPr lang="en-US" sz="1800" b="1" dirty="0" err="1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rPr>
              <a:t>mkt_price</a:t>
            </a:r>
            <a:r>
              <a:rPr lang="en-US" sz="1800" b="1" dirty="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en-US" sz="1800" dirty="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lang="en-US" sz="1800" b="1" dirty="0">
                <a:solidFill>
                  <a:srgbClr val="57068C"/>
                </a:solidFill>
                <a:latin typeface="Calibri"/>
                <a:ea typeface="Calibri"/>
                <a:cs typeface="Calibri"/>
                <a:sym typeface="Calibri"/>
              </a:rPr>
              <a:t>(SELECT AVG(</a:t>
            </a:r>
            <a:r>
              <a:rPr lang="en-US" sz="1800" b="1" dirty="0" err="1">
                <a:solidFill>
                  <a:srgbClr val="57068C"/>
                </a:solidFill>
                <a:latin typeface="Calibri"/>
                <a:ea typeface="Calibri"/>
                <a:cs typeface="Calibri"/>
                <a:sym typeface="Calibri"/>
              </a:rPr>
              <a:t>mkt_price</a:t>
            </a:r>
            <a:r>
              <a:rPr lang="en-US" sz="1800" b="1" dirty="0">
                <a:solidFill>
                  <a:srgbClr val="57068C"/>
                </a:solidFill>
                <a:latin typeface="Calibri"/>
                <a:ea typeface="Calibri"/>
                <a:cs typeface="Calibri"/>
                <a:sym typeface="Calibri"/>
              </a:rPr>
              <a:t>) FROM transactions)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 the national average sale price across all houses in the database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US" sz="1800" b="1" dirty="0">
                <a:solidFill>
                  <a:srgbClr val="57068C"/>
                </a:solidFill>
                <a:latin typeface="Calibri"/>
                <a:ea typeface="Calibri"/>
                <a:cs typeface="Calibri"/>
                <a:sym typeface="Calibri"/>
              </a:rPr>
              <a:t>SET @national_average = (SELECT AVG(</a:t>
            </a:r>
            <a:r>
              <a:rPr lang="en-US" sz="1800" b="1" dirty="0" err="1">
                <a:solidFill>
                  <a:srgbClr val="57068C"/>
                </a:solidFill>
                <a:latin typeface="Calibri"/>
                <a:ea typeface="Calibri"/>
                <a:cs typeface="Calibri"/>
                <a:sym typeface="Calibri"/>
              </a:rPr>
              <a:t>mkt_price</a:t>
            </a:r>
            <a:r>
              <a:rPr lang="en-US" sz="1800" b="1" dirty="0">
                <a:solidFill>
                  <a:srgbClr val="57068C"/>
                </a:solidFill>
                <a:latin typeface="Calibri"/>
                <a:ea typeface="Calibri"/>
                <a:cs typeface="Calibri"/>
                <a:sym typeface="Calibri"/>
              </a:rPr>
              <a:t>) FROM transactions)</a:t>
            </a:r>
            <a:b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 all cities and the average price of the houses for all cities where the average home price is above $550,122.52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1800"/>
              <a:buFont typeface="Calibri"/>
              <a:buChar char="○"/>
            </a:pPr>
            <a:r>
              <a:rPr lang="en-US" sz="1800" b="1" dirty="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rPr>
              <a:t>SELECT city, AVG(</a:t>
            </a:r>
            <a:r>
              <a:rPr lang="en-US" sz="1800" b="1" dirty="0" err="1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rPr>
              <a:t>mkt_price</a:t>
            </a:r>
            <a:r>
              <a:rPr lang="en-US" sz="1800" b="1" dirty="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rPr>
              <a:t>) AS </a:t>
            </a:r>
            <a:r>
              <a:rPr lang="en-US" sz="1800" b="1" dirty="0" err="1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rPr>
              <a:t>avg_price</a:t>
            </a:r>
            <a:endParaRPr sz="1800" b="1" dirty="0">
              <a:solidFill>
                <a:srgbClr val="A61C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rPr>
              <a:t>FROM transactions</a:t>
            </a:r>
            <a:endParaRPr sz="1800" b="1" dirty="0">
              <a:solidFill>
                <a:srgbClr val="A61C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rPr>
              <a:t>GROUP BY city</a:t>
            </a:r>
            <a:br>
              <a:rPr lang="en-US" sz="1800" b="1" dirty="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dirty="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rPr>
              <a:t>HAVING AVG(</a:t>
            </a:r>
            <a:r>
              <a:rPr lang="en-US" sz="1800" b="1" dirty="0" err="1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rPr>
              <a:t>mkt_price</a:t>
            </a:r>
            <a:r>
              <a:rPr lang="en-US" sz="1800" b="1" dirty="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rPr>
              <a:t>) &gt; </a:t>
            </a:r>
            <a:r>
              <a:rPr lang="en-US" sz="1800" b="1" dirty="0">
                <a:solidFill>
                  <a:srgbClr val="57068C"/>
                </a:solidFill>
                <a:latin typeface="Calibri"/>
                <a:ea typeface="Calibri"/>
                <a:cs typeface="Calibri"/>
                <a:sym typeface="Calibri"/>
              </a:rPr>
              <a:t>@national_average </a:t>
            </a:r>
            <a:endParaRPr sz="1800" b="1" dirty="0">
              <a:solidFill>
                <a:srgbClr val="57068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ElevenLabs_2023-10-18T18_34_11_Michael_pre_s50_sb75_m1">
            <a:hlinkClick r:id="" action="ppaction://media"/>
            <a:extLst>
              <a:ext uri="{FF2B5EF4-FFF2-40B4-BE49-F238E27FC236}">
                <a16:creationId xmlns:a16="http://schemas.microsoft.com/office/drawing/2014/main" id="{C9075975-5479-8390-503E-EE978ED84E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57692" y="119746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5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c30a3ea24_0_4"/>
          <p:cNvSpPr/>
          <p:nvPr/>
        </p:nvSpPr>
        <p:spPr>
          <a:xfrm>
            <a:off x="386308" y="147496"/>
            <a:ext cx="7757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Subqueries: What are they?</a:t>
            </a:r>
            <a:endParaRPr dirty="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g12c30a3ea24_0_4"/>
          <p:cNvSpPr/>
          <p:nvPr/>
        </p:nvSpPr>
        <p:spPr>
          <a:xfrm>
            <a:off x="469900" y="1282700"/>
            <a:ext cx="820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08948-378C-2665-C9C9-D059850587D0}"/>
              </a:ext>
            </a:extLst>
          </p:cNvPr>
          <p:cNvSpPr txBox="1"/>
          <p:nvPr/>
        </p:nvSpPr>
        <p:spPr>
          <a:xfrm>
            <a:off x="-42640" y="1280089"/>
            <a:ext cx="918664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" panose="00000500000000000000" pitchFamily="2" charset="0"/>
              </a:rPr>
              <a:t>Subqueries and variables allow us to reuse the results from one query and use them as part of another.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latin typeface="Montserrat" panose="00000500000000000000" pitchFamily="2" charset="0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" panose="00000500000000000000" pitchFamily="2" charset="0"/>
              </a:rPr>
              <a:t>Subqueries can help us build very advanced queries, incrementally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latin typeface="Montserrat" panose="00000500000000000000" pitchFamily="2" charset="0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" panose="00000500000000000000" pitchFamily="2" charset="0"/>
              </a:rPr>
              <a:t>Eventually, they allow us to extract meaningful insights and make more informed decisions based on our data. </a:t>
            </a:r>
          </a:p>
        </p:txBody>
      </p:sp>
      <p:pic>
        <p:nvPicPr>
          <p:cNvPr id="5" name="ElevenLabs_2023-10-19T16_42_21_Michael_pre_s50_sb75_m1">
            <a:hlinkClick r:id="" action="ppaction://media"/>
            <a:extLst>
              <a:ext uri="{FF2B5EF4-FFF2-40B4-BE49-F238E27FC236}">
                <a16:creationId xmlns:a16="http://schemas.microsoft.com/office/drawing/2014/main" id="{646A407C-AA97-971E-1A10-09AE9A205EA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74000" y="119746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7233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9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9968" objId="12"/>
        <p14:stopEvt time="59364" objId="12"/>
        <p14:playEvt time="64208" objId="12"/>
        <p14:stopEvt time="67449" objId="12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269666" y="2551857"/>
            <a:ext cx="8604668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Subqueries </a:t>
            </a:r>
            <a:br>
              <a:rPr lang="en-US" sz="3600" b="1" i="0" u="none" strike="noStrike" cap="none" dirty="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3600" b="1" i="0" u="none" strike="noStrike" cap="none" dirty="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for single-value calculation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and intro to variables</a:t>
            </a:r>
            <a:endParaRPr sz="3600" b="1" i="0" u="none" strike="noStrike" cap="none" dirty="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ElevenLabs_2023-10-19T16_17_56_Michael_pre_s50_sb75_m1">
            <a:hlinkClick r:id="" action="ppaction://media"/>
            <a:extLst>
              <a:ext uri="{FF2B5EF4-FFF2-40B4-BE49-F238E27FC236}">
                <a16:creationId xmlns:a16="http://schemas.microsoft.com/office/drawing/2014/main" id="{5D53C8C8-55F2-2480-8ADD-93776E85F3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64185" y="78569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c30a3ea24_0_4"/>
          <p:cNvSpPr/>
          <p:nvPr/>
        </p:nvSpPr>
        <p:spPr>
          <a:xfrm>
            <a:off x="386308" y="147496"/>
            <a:ext cx="7757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Motivating Example</a:t>
            </a:r>
            <a:endParaRPr dirty="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g12c30a3ea24_0_4"/>
          <p:cNvSpPr/>
          <p:nvPr/>
        </p:nvSpPr>
        <p:spPr>
          <a:xfrm>
            <a:off x="469900" y="1282700"/>
            <a:ext cx="820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08948-378C-2665-C9C9-D059850587D0}"/>
              </a:ext>
            </a:extLst>
          </p:cNvPr>
          <p:cNvSpPr txBox="1"/>
          <p:nvPr/>
        </p:nvSpPr>
        <p:spPr>
          <a:xfrm>
            <a:off x="-42640" y="1280089"/>
            <a:ext cx="918664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8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Find all cities and their average house price, for all cities where the average home price is above the national average</a:t>
            </a:r>
          </a:p>
        </p:txBody>
      </p:sp>
      <p:pic>
        <p:nvPicPr>
          <p:cNvPr id="4" name="ElevenLabs_2023-10-19T16_18_44_Michael_pre_s50_sb75_m1">
            <a:hlinkClick r:id="" action="ppaction://media"/>
            <a:extLst>
              <a:ext uri="{FF2B5EF4-FFF2-40B4-BE49-F238E27FC236}">
                <a16:creationId xmlns:a16="http://schemas.microsoft.com/office/drawing/2014/main" id="{20EC71E5-9F79-644E-D3D1-62661E90762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76643" y="45404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257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9968" objId="12"/>
        <p14:stopEvt time="59364" objId="12"/>
        <p14:playEvt time="64208" objId="12"/>
        <p14:stopEvt time="67449" objId="12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c30a3ea24_0_4"/>
          <p:cNvSpPr/>
          <p:nvPr/>
        </p:nvSpPr>
        <p:spPr>
          <a:xfrm>
            <a:off x="386308" y="147496"/>
            <a:ext cx="7757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Motivating Example</a:t>
            </a:r>
            <a:endParaRPr dirty="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g12c30a3ea24_0_4"/>
          <p:cNvSpPr/>
          <p:nvPr/>
        </p:nvSpPr>
        <p:spPr>
          <a:xfrm>
            <a:off x="469900" y="1282700"/>
            <a:ext cx="820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01" name="Google Shape;101;g12c30a3ea24_0_4"/>
          <p:cNvSpPr txBox="1"/>
          <p:nvPr/>
        </p:nvSpPr>
        <p:spPr>
          <a:xfrm>
            <a:off x="153129" y="2947045"/>
            <a:ext cx="4560114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 to the Zillow database: 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Singe table called “transactions” 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Five attributes: </a:t>
            </a:r>
            <a:r>
              <a:rPr lang="en-US" sz="2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id, state, city, street address, and market price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4F848-FB71-5FF7-DEBB-FACAD247CB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5773" y="3012467"/>
            <a:ext cx="4444971" cy="11925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5BDAD2-2D11-B0B0-4643-33AC418F8F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2969" y="4735386"/>
            <a:ext cx="6105570" cy="19240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A08948-378C-2665-C9C9-D059850587D0}"/>
              </a:ext>
            </a:extLst>
          </p:cNvPr>
          <p:cNvSpPr txBox="1"/>
          <p:nvPr/>
        </p:nvSpPr>
        <p:spPr>
          <a:xfrm>
            <a:off x="-42640" y="1280089"/>
            <a:ext cx="918664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8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Find all cities and their average house price, for all cities where the average home price is above the national average</a:t>
            </a:r>
          </a:p>
        </p:txBody>
      </p:sp>
      <p:pic>
        <p:nvPicPr>
          <p:cNvPr id="2" name="ElevenLabs_2023-10-19T16_19_34_Michael_pre_s50_sb75_m1">
            <a:hlinkClick r:id="" action="ppaction://media"/>
            <a:extLst>
              <a:ext uri="{FF2B5EF4-FFF2-40B4-BE49-F238E27FC236}">
                <a16:creationId xmlns:a16="http://schemas.microsoft.com/office/drawing/2014/main" id="{34EF24D2-1041-DB9E-42ED-B452D10786E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829117" y="118562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648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9968" objId="12"/>
        <p14:stopEvt time="59364" objId="12"/>
        <p14:playEvt time="64208" objId="12"/>
        <p14:stopEvt time="67449" objId="12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c30a3ea24_0_4"/>
          <p:cNvSpPr/>
          <p:nvPr/>
        </p:nvSpPr>
        <p:spPr>
          <a:xfrm>
            <a:off x="386308" y="147496"/>
            <a:ext cx="7757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Motivating Example</a:t>
            </a:r>
            <a:endParaRPr dirty="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g12c30a3ea24_0_4"/>
          <p:cNvSpPr/>
          <p:nvPr/>
        </p:nvSpPr>
        <p:spPr>
          <a:xfrm>
            <a:off x="469900" y="1282700"/>
            <a:ext cx="820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E433C6-410F-E519-EFF9-230FBD0CAF8A}"/>
              </a:ext>
            </a:extLst>
          </p:cNvPr>
          <p:cNvSpPr txBox="1"/>
          <p:nvPr/>
        </p:nvSpPr>
        <p:spPr>
          <a:xfrm>
            <a:off x="442184" y="3616288"/>
            <a:ext cx="836614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Tasks: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 the national average sale price across all houses in the database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 all cities and the average price of the houses in each city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 all cities and the average price of the houses for all cities where the average home price is above $550,122.52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 all cities and the average price of the houses for all cities where the average home price is above the national average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D76C9F-5756-40FE-847F-3F016F71A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9165" y="1063573"/>
            <a:ext cx="6105570" cy="19240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ElevenLabs_2023-10-19T16_20_38_Michael_pre_s50_sb75_m1">
            <a:hlinkClick r:id="" action="ppaction://media"/>
            <a:extLst>
              <a:ext uri="{FF2B5EF4-FFF2-40B4-BE49-F238E27FC236}">
                <a16:creationId xmlns:a16="http://schemas.microsoft.com/office/drawing/2014/main" id="{C3425A49-3A2F-9E57-DFD4-348AA230A86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808325" y="0"/>
            <a:ext cx="304800" cy="304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9968" objId="12"/>
        <p14:stopEvt time="59364" objId="12"/>
        <p14:playEvt time="64208" objId="12"/>
        <p14:stopEvt time="67449" objId="12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2c30a3ea24_0_12"/>
          <p:cNvSpPr/>
          <p:nvPr/>
        </p:nvSpPr>
        <p:spPr>
          <a:xfrm>
            <a:off x="386308" y="147496"/>
            <a:ext cx="7757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Need for Subqueries</a:t>
            </a:r>
            <a:endParaRPr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" name="Google Shape;107;g12c30a3ea24_0_12"/>
          <p:cNvSpPr/>
          <p:nvPr/>
        </p:nvSpPr>
        <p:spPr>
          <a:xfrm>
            <a:off x="469900" y="1282700"/>
            <a:ext cx="820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08" name="Google Shape;108;g12c30a3ea24_0_12"/>
          <p:cNvSpPr txBox="1"/>
          <p:nvPr/>
        </p:nvSpPr>
        <p:spPr>
          <a:xfrm>
            <a:off x="183175" y="900650"/>
            <a:ext cx="802200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 the national average sale price across all houses in the database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AVG(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mkt_price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b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transactions</a:t>
            </a:r>
            <a:b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C24EFB-B3FA-6D5C-1F8E-5F37C15B2F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3945" y="2576991"/>
            <a:ext cx="6816010" cy="3222633"/>
          </a:xfrm>
          <a:prstGeom prst="rect">
            <a:avLst/>
          </a:prstGeom>
        </p:spPr>
      </p:pic>
      <p:pic>
        <p:nvPicPr>
          <p:cNvPr id="6" name="ElevenLabs_2023-10-18T19_27_56_Michael_pre_s50_sb75_m1">
            <a:hlinkClick r:id="" action="ppaction://media"/>
            <a:extLst>
              <a:ext uri="{FF2B5EF4-FFF2-40B4-BE49-F238E27FC236}">
                <a16:creationId xmlns:a16="http://schemas.microsoft.com/office/drawing/2014/main" id="{E6A2AD38-9856-EDB6-2884-DDA42E71122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57692" y="40667"/>
            <a:ext cx="304800" cy="304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582" objId="6"/>
        <p14:stopEvt time="35144" objId="6"/>
        <p14:playEvt time="36986" objId="6"/>
        <p14:stopEvt time="39241" objId="6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2c30a3ea24_0_12"/>
          <p:cNvSpPr/>
          <p:nvPr/>
        </p:nvSpPr>
        <p:spPr>
          <a:xfrm>
            <a:off x="386308" y="147496"/>
            <a:ext cx="7757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Need for Subqueries</a:t>
            </a:r>
            <a:endParaRPr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" name="Google Shape;107;g12c30a3ea24_0_12"/>
          <p:cNvSpPr/>
          <p:nvPr/>
        </p:nvSpPr>
        <p:spPr>
          <a:xfrm>
            <a:off x="469900" y="1282700"/>
            <a:ext cx="820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08" name="Google Shape;108;g12c30a3ea24_0_12"/>
          <p:cNvSpPr txBox="1"/>
          <p:nvPr/>
        </p:nvSpPr>
        <p:spPr>
          <a:xfrm>
            <a:off x="183175" y="900650"/>
            <a:ext cx="8022000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i="1" dirty="0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Compute the national average sale price across all houses in the database</a:t>
            </a:r>
            <a:endParaRPr sz="1800" i="1" dirty="0">
              <a:solidFill>
                <a:schemeClr val="bg1">
                  <a:lumMod val="6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US" sz="1800" i="1" dirty="0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SELECT AVG(</a:t>
            </a:r>
            <a:r>
              <a:rPr lang="en-US" sz="1800" i="1" dirty="0" err="1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mkt_price</a:t>
            </a:r>
            <a:r>
              <a:rPr lang="en-US" sz="1800" i="1" dirty="0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br>
              <a:rPr lang="en-US" sz="1800" i="1" dirty="0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i="1" dirty="0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FROM transactions</a:t>
            </a:r>
            <a:b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 all cities and the average price of the houses in each city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city, AVG(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mkt_price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AS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avg_price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transactions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 BY city</a:t>
            </a:r>
            <a:b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F2BBC7-38E8-3422-95D2-9F0E61D9AB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735" r="22038"/>
          <a:stretch/>
        </p:blipFill>
        <p:spPr>
          <a:xfrm>
            <a:off x="4701526" y="2790579"/>
            <a:ext cx="4233411" cy="3919926"/>
          </a:xfrm>
          <a:prstGeom prst="rect">
            <a:avLst/>
          </a:prstGeom>
        </p:spPr>
      </p:pic>
      <p:pic>
        <p:nvPicPr>
          <p:cNvPr id="4" name="ElevenLabs_2023-10-18T17_28_21_Panos_ivc_s31_sb100_se0_m2">
            <a:hlinkClick r:id="" action="ppaction://media"/>
            <a:extLst>
              <a:ext uri="{FF2B5EF4-FFF2-40B4-BE49-F238E27FC236}">
                <a16:creationId xmlns:a16="http://schemas.microsoft.com/office/drawing/2014/main" id="{8AF3CF99-FB7E-F1C0-3D9A-8CE8BF1024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600" y="147495"/>
            <a:ext cx="304800" cy="30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D9AF88-9DCD-C208-4A90-5848FC43F41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8522" r="64597"/>
          <a:stretch/>
        </p:blipFill>
        <p:spPr>
          <a:xfrm>
            <a:off x="3577244" y="1282700"/>
            <a:ext cx="1513204" cy="63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05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1" objId="4"/>
        <p14:stopEvt time="13456" objId="4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2c30a3ea24_0_12"/>
          <p:cNvSpPr/>
          <p:nvPr/>
        </p:nvSpPr>
        <p:spPr>
          <a:xfrm>
            <a:off x="386308" y="147496"/>
            <a:ext cx="7757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Need for Subqueries</a:t>
            </a:r>
            <a:endParaRPr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" name="Google Shape;107;g12c30a3ea24_0_12"/>
          <p:cNvSpPr/>
          <p:nvPr/>
        </p:nvSpPr>
        <p:spPr>
          <a:xfrm>
            <a:off x="469900" y="1282700"/>
            <a:ext cx="820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08" name="Google Shape;108;g12c30a3ea24_0_12"/>
          <p:cNvSpPr txBox="1"/>
          <p:nvPr/>
        </p:nvSpPr>
        <p:spPr>
          <a:xfrm>
            <a:off x="183175" y="900650"/>
            <a:ext cx="8022000" cy="45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i="1" dirty="0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Compute the national average sale price across all houses in the database</a:t>
            </a:r>
            <a:endParaRPr sz="1800" i="1" dirty="0">
              <a:solidFill>
                <a:schemeClr val="bg1">
                  <a:lumMod val="6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US" sz="1800" i="1" dirty="0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SELECT AVG(</a:t>
            </a:r>
            <a:r>
              <a:rPr lang="en-US" sz="1800" i="1" dirty="0" err="1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mkt_price</a:t>
            </a:r>
            <a:r>
              <a:rPr lang="en-US" sz="1800" i="1" dirty="0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br>
              <a:rPr lang="en-US" sz="1800" i="1" dirty="0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i="1" dirty="0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FROM transactions</a:t>
            </a:r>
            <a:br>
              <a:rPr lang="en-US" sz="1800" i="1" dirty="0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 i="1" dirty="0">
              <a:solidFill>
                <a:schemeClr val="bg1">
                  <a:lumMod val="6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i="1" dirty="0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List all cities and the average price of the houses in each city</a:t>
            </a:r>
            <a:endParaRPr sz="1800" i="1" dirty="0">
              <a:solidFill>
                <a:schemeClr val="bg1">
                  <a:lumMod val="6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US" sz="1800" i="1" dirty="0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SELECT city, AVG(</a:t>
            </a:r>
            <a:r>
              <a:rPr lang="en-US" sz="1800" i="1" dirty="0" err="1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mkt_price</a:t>
            </a:r>
            <a:r>
              <a:rPr lang="en-US" sz="1800" i="1" dirty="0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) AS </a:t>
            </a:r>
            <a:r>
              <a:rPr lang="en-US" sz="1800" i="1" dirty="0" err="1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avg_price</a:t>
            </a:r>
            <a:endParaRPr sz="1800" i="1" dirty="0">
              <a:solidFill>
                <a:schemeClr val="bg1">
                  <a:lumMod val="6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FROM transactions</a:t>
            </a:r>
            <a:endParaRPr sz="1800" i="1" dirty="0">
              <a:solidFill>
                <a:schemeClr val="bg1">
                  <a:lumMod val="6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GROUP BY city</a:t>
            </a:r>
            <a:b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 all cities and the average price of the houses for all cities where the average home price is above $550,122.52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city, AVG(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mkt_price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AS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avg_price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transactions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 BY city</a:t>
            </a:r>
            <a:b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HAVING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avg_price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en-US" sz="18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550,122.52</a:t>
            </a:r>
            <a:endParaRPr sz="1800" b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453DA5-792D-056B-331F-7002DF2C9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3235" y="4271418"/>
            <a:ext cx="3929514" cy="16508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20EAA4-B94F-E4EC-B0C1-6012F49A10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8522" r="64597"/>
          <a:stretch/>
        </p:blipFill>
        <p:spPr>
          <a:xfrm>
            <a:off x="3705166" y="1282700"/>
            <a:ext cx="1513204" cy="636119"/>
          </a:xfrm>
          <a:prstGeom prst="rect">
            <a:avLst/>
          </a:prstGeom>
        </p:spPr>
      </p:pic>
      <p:pic>
        <p:nvPicPr>
          <p:cNvPr id="6" name="ElevenLabs_2023-10-18T18_12_08_Michael_pre_s50_sb75_m1">
            <a:hlinkClick r:id="" action="ppaction://media"/>
            <a:extLst>
              <a:ext uri="{FF2B5EF4-FFF2-40B4-BE49-F238E27FC236}">
                <a16:creationId xmlns:a16="http://schemas.microsoft.com/office/drawing/2014/main" id="{3E35D014-E4F3-FDB8-042D-5256F56BA1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3426" y="115264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0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2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7" objId="6"/>
        <p14:stopEvt time="44872" objId="6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4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4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4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4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9"/>
</p:tagLst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1983</TotalTime>
  <Words>1954</Words>
  <Application>Microsoft Office PowerPoint</Application>
  <PresentationFormat>On-screen Show (4:3)</PresentationFormat>
  <Paragraphs>250</Paragraphs>
  <Slides>11</Slides>
  <Notes>11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Arimo</vt:lpstr>
      <vt:lpstr>Montserrat</vt:lpstr>
      <vt:lpstr>Office Theme</vt:lpstr>
      <vt:lpstr>SQL Subqueries and Variables  or, how to reuse results and query the results of other queries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Subqueries and Variables</dc:title>
  <dc:creator>Panos Ipeirotis</dc:creator>
  <cp:lastModifiedBy>Panos Ipeirotis</cp:lastModifiedBy>
  <cp:revision>15</cp:revision>
  <dcterms:created xsi:type="dcterms:W3CDTF">2014-10-20T14:52:46Z</dcterms:created>
  <dcterms:modified xsi:type="dcterms:W3CDTF">2023-10-19T17:29:22Z</dcterms:modified>
</cp:coreProperties>
</file>